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6" r:id="rId3"/>
    <p:sldId id="257" r:id="rId4"/>
    <p:sldId id="260" r:id="rId6"/>
    <p:sldId id="261" r:id="rId7"/>
    <p:sldId id="263" r:id="rId8"/>
    <p:sldId id="267" r:id="rId9"/>
    <p:sldId id="262" r:id="rId10"/>
    <p:sldId id="268" r:id="rId11"/>
    <p:sldId id="264" r:id="rId12"/>
    <p:sldId id="269" r:id="rId13"/>
    <p:sldId id="430" r:id="rId14"/>
    <p:sldId id="272" r:id="rId15"/>
    <p:sldId id="273" r:id="rId16"/>
    <p:sldId id="484" r:id="rId17"/>
    <p:sldId id="274" r:id="rId18"/>
    <p:sldId id="276" r:id="rId19"/>
    <p:sldId id="315" r:id="rId20"/>
    <p:sldId id="388" r:id="rId21"/>
    <p:sldId id="390" r:id="rId22"/>
    <p:sldId id="391" r:id="rId23"/>
    <p:sldId id="389" r:id="rId24"/>
    <p:sldId id="386" r:id="rId25"/>
    <p:sldId id="392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431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432" r:id="rId43"/>
    <p:sldId id="295" r:id="rId44"/>
    <p:sldId id="296" r:id="rId45"/>
    <p:sldId id="297" r:id="rId46"/>
    <p:sldId id="298" r:id="rId47"/>
    <p:sldId id="299" r:id="rId48"/>
    <p:sldId id="433" r:id="rId49"/>
    <p:sldId id="300" r:id="rId50"/>
    <p:sldId id="437" r:id="rId51"/>
    <p:sldId id="434" r:id="rId52"/>
    <p:sldId id="301" r:id="rId53"/>
    <p:sldId id="435" r:id="rId54"/>
    <p:sldId id="302" r:id="rId55"/>
    <p:sldId id="304" r:id="rId56"/>
    <p:sldId id="303" r:id="rId57"/>
    <p:sldId id="436" r:id="rId58"/>
    <p:sldId id="438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8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C51C6-38E3-334E-BF4C-8C9D1DBEAE0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C51C6-38E3-334E-BF4C-8C9D1DBEAE0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C51C6-38E3-334E-BF4C-8C9D1DBEAE0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C51C6-38E3-334E-BF4C-8C9D1DBEAE0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C51C6-38E3-334E-BF4C-8C9D1DBEAE0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rgbClr val="C00000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315477" y="92301"/>
            <a:ext cx="2772075" cy="76282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tags" Target="../tags/tag4.xml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tags" Target="../tags/tag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3.png"/><Relationship Id="rId1" Type="http://schemas.openxmlformats.org/officeDocument/2006/relationships/tags" Target="../tags/tag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77695" y="2429510"/>
            <a:ext cx="8436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AI application in cryo-ET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4251325" y="3335020"/>
            <a:ext cx="368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沈盈君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Motioncor2--doming model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864870"/>
            <a:ext cx="10324465" cy="5411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Motioncor2--doming model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1016635" y="1414145"/>
            <a:ext cx="10648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 </a:t>
            </a:r>
            <a:r>
              <a:rPr lang="en-US" altLang="zh-CN" sz="2400"/>
              <a:t>	</a:t>
            </a:r>
            <a:r>
              <a:rPr lang="zh-CN" altLang="en-US" sz="2400"/>
              <a:t>The measured global shifts are corrected by phase shifting in the </a:t>
            </a:r>
            <a:r>
              <a:rPr lang="zh-CN" altLang="en-US" sz="2400" b="1"/>
              <a:t>Fourier domain</a:t>
            </a:r>
            <a:r>
              <a:rPr lang="en-US" altLang="zh-CN" sz="2400"/>
              <a:t> </a:t>
            </a:r>
            <a:r>
              <a:rPr lang="zh-CN" altLang="en-US" sz="2400"/>
              <a:t>to yield a global-motion-corrected stack.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016635" y="2777490"/>
            <a:ext cx="10648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 </a:t>
            </a:r>
            <a:r>
              <a:rPr lang="en-US" altLang="zh-CN" sz="2400"/>
              <a:t>	</a:t>
            </a:r>
            <a:r>
              <a:rPr lang="zh-CN" altLang="en-US" sz="2400"/>
              <a:t>The </a:t>
            </a:r>
            <a:r>
              <a:rPr lang="en-US" altLang="zh-CN" sz="2400"/>
              <a:t>local shifts are done in </a:t>
            </a:r>
            <a:r>
              <a:rPr lang="en-US" altLang="zh-CN" sz="2400" b="1"/>
              <a:t>real space</a:t>
            </a:r>
            <a:r>
              <a:rPr lang="en-US" altLang="zh-CN" sz="2400"/>
              <a:t> and use bilinear interpolation.  The final image is obtained by cropping the corrected sum in </a:t>
            </a:r>
            <a:r>
              <a:rPr lang="en-US" altLang="zh-CN" sz="2400" b="1"/>
              <a:t>Fourier domain</a:t>
            </a:r>
            <a:r>
              <a:rPr lang="en-US" altLang="zh-CN" sz="2400"/>
              <a:t> to the user specified resolution.</a:t>
            </a:r>
            <a:endParaRPr lang="en-US" altLang="zh-CN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Motioncor2--dose weighting</a:t>
            </a:r>
            <a:endParaRPr lang="en-US" altLang="zh-CN" sz="2400" b="1"/>
          </a:p>
        </p:txBody>
      </p:sp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7595" y="1291590"/>
            <a:ext cx="7198360" cy="5384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880" y="831215"/>
            <a:ext cx="7437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Weighting movie frames with respect to the dose.</a:t>
            </a:r>
            <a:endParaRPr lang="en-US" altLang="zh-CN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Motioncor2--dose weighting</a:t>
            </a:r>
            <a:endParaRPr lang="en-US" altLang="zh-CN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944880" y="831215"/>
            <a:ext cx="10481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Down-weighting movie frames with high dose can generate better result. </a:t>
            </a:r>
            <a:endParaRPr lang="en-US" altLang="zh-CN" sz="2400"/>
          </a:p>
          <a:p>
            <a:r>
              <a:rPr lang="en-US" altLang="zh-CN" sz="2400"/>
              <a:t>But, it may attenuates the high resolution Thon ring signals use for CTF estimation.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1706880"/>
            <a:ext cx="927735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Motioncor2--dose weighting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515" y="920115"/>
            <a:ext cx="6635115" cy="51288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3435" y="0"/>
            <a:ext cx="8025765" cy="475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0400" y="4991735"/>
            <a:ext cx="9281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So MotionCor2 produce both results. Weighted one for the following reconstruction and unweighted for CTF estimation.</a:t>
            </a:r>
            <a:endParaRPr lang="en-US" altLang="zh-CN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workflow</a:t>
            </a:r>
            <a:endParaRPr lang="en-US" altLang="zh-CN" sz="2400" b="1"/>
          </a:p>
        </p:txBody>
      </p: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440055"/>
            <a:ext cx="6495415" cy="597852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 rot="10800000">
            <a:off x="5638800" y="1919605"/>
            <a:ext cx="523240" cy="1612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4647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reconstruction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0100" y="1026795"/>
            <a:ext cx="10591800" cy="3609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80490" y="4877435"/>
            <a:ext cx="6920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Cryo-ET’s difference from </a:t>
            </a:r>
            <a:r>
              <a:rPr lang="en-US" altLang="zh-CN" sz="2400"/>
              <a:t>traditional NeRF: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parallel rays (not pinhole camera)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density-only projection (not volume rendering)</a:t>
            </a:r>
            <a:endParaRPr lang="en-US" altLang="zh-CN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805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reconstruction--WBP</a:t>
            </a:r>
            <a:endParaRPr lang="en-US" altLang="zh-CN" sz="2400" b="1"/>
          </a:p>
        </p:txBody>
      </p:sp>
      <p:pic>
        <p:nvPicPr>
          <p:cNvPr id="2" name="图片 1" descr="ori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086485" y="1062990"/>
            <a:ext cx="4894580" cy="4732020"/>
          </a:xfrm>
          <a:prstGeom prst="rect">
            <a:avLst/>
          </a:prstGeom>
        </p:spPr>
      </p:pic>
      <p:pic>
        <p:nvPicPr>
          <p:cNvPr id="3" name="图片 2" descr="origin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78270" y="1062990"/>
            <a:ext cx="4894580" cy="473202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19980000">
            <a:off x="7663180" y="4192905"/>
            <a:ext cx="579120" cy="221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33565" y="4533900"/>
            <a:ext cx="160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CTF Thon ring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608580" y="595122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original image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00365" y="595122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FFT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805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reconstruction--SIRT filter</a:t>
            </a:r>
            <a:endParaRPr lang="en-US" altLang="zh-CN" sz="2400" b="1"/>
          </a:p>
        </p:txBody>
      </p:sp>
      <p:pic>
        <p:nvPicPr>
          <p:cNvPr id="2" name="图片 1" descr="{PPP%Z)Z5(_~{`ACO8~T1J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770890"/>
            <a:ext cx="8160385" cy="6087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915670"/>
            <a:ext cx="8077835" cy="548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Cryo-EM workflow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af19c9cd153098d916b9bd05d4a61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086485" y="1062990"/>
            <a:ext cx="4894580" cy="4733925"/>
          </a:xfrm>
          <a:prstGeom prst="rect">
            <a:avLst/>
          </a:prstGeom>
        </p:spPr>
      </p:pic>
      <p:pic>
        <p:nvPicPr>
          <p:cNvPr id="10" name="图片 9" descr="092a9d12b9459fb573788a18aa5989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1062990"/>
            <a:ext cx="4893945" cy="4728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8305" y="310515"/>
            <a:ext cx="805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reconstruction--WBP</a:t>
            </a:r>
            <a:endParaRPr lang="en-US" altLang="zh-CN" sz="2400" b="1"/>
          </a:p>
        </p:txBody>
      </p:sp>
      <p:sp>
        <p:nvSpPr>
          <p:cNvPr id="6" name="右箭头 5"/>
          <p:cNvSpPr/>
          <p:nvPr/>
        </p:nvSpPr>
        <p:spPr>
          <a:xfrm rot="19980000">
            <a:off x="7663180" y="4192905"/>
            <a:ext cx="579120" cy="221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33565" y="4533900"/>
            <a:ext cx="160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CTF Thon ring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608580" y="595122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sirt image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000365" y="595122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FFT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8c7106b973377fd0209caf8b5681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073150" y="1061720"/>
            <a:ext cx="4896485" cy="4735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8305" y="310515"/>
            <a:ext cx="805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</a:t>
            </a:r>
            <a:r>
              <a:rPr lang="en-US" altLang="zh-CN" sz="2400" b="1">
                <a:sym typeface="+mn-ea"/>
              </a:rPr>
              <a:t>reconstruction--WBP result</a:t>
            </a:r>
            <a:endParaRPr lang="en-US" altLang="zh-CN" sz="2400" b="1"/>
          </a:p>
        </p:txBody>
      </p:sp>
      <p:pic>
        <p:nvPicPr>
          <p:cNvPr id="3" name="图片 2" descr="sirt_rec_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20815" y="1066165"/>
            <a:ext cx="4888230" cy="4726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60270" y="5937885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WBP reconstruction slice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604125" y="5937885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FFT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4647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Recall: subtomo averaging</a:t>
            </a:r>
            <a:endParaRPr lang="en-US" altLang="zh-CN" sz="2400" b="1"/>
          </a:p>
        </p:txBody>
      </p:sp>
      <p:pic>
        <p:nvPicPr>
          <p:cNvPr id="2" name="图片 1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457960"/>
            <a:ext cx="8380730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805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</a:t>
            </a:r>
            <a:r>
              <a:rPr lang="en-US" altLang="zh-CN" sz="2400" b="1">
                <a:sym typeface="+mn-ea"/>
              </a:rPr>
              <a:t>reconstruction--WBP subtomo result</a:t>
            </a:r>
            <a:endParaRPr lang="en-US" altLang="zh-CN" sz="2400" b="1"/>
          </a:p>
        </p:txBody>
      </p:sp>
      <p:pic>
        <p:nvPicPr>
          <p:cNvPr id="7" name="movie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80160"/>
            <a:ext cx="7042785" cy="4482465"/>
          </a:xfrm>
          <a:prstGeom prst="rect">
            <a:avLst/>
          </a:prstGeom>
        </p:spPr>
      </p:pic>
      <p:pic>
        <p:nvPicPr>
          <p:cNvPr id="3" name="图片 2" descr="image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0181" t="19639" r="30115" b="20028"/>
          <a:stretch>
            <a:fillRect/>
          </a:stretch>
        </p:blipFill>
        <p:spPr>
          <a:xfrm>
            <a:off x="7042785" y="1926590"/>
            <a:ext cx="3401060" cy="335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8305" y="310515"/>
            <a:ext cx="4647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reconstruction</a:t>
            </a:r>
            <a:endParaRPr lang="en-US" altLang="zh-CN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280795" y="1202055"/>
            <a:ext cx="9327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Actually, there’re almost </a:t>
            </a:r>
            <a:r>
              <a:rPr lang="en-US" altLang="zh-CN" sz="2400" b="1"/>
              <a:t>NO</a:t>
            </a:r>
            <a:r>
              <a:rPr lang="en-US" altLang="zh-CN" sz="2400"/>
              <a:t> deep learning method about cryo-ET 3D reconstruction.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80795" y="2589530"/>
            <a:ext cx="9327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For EM, it is CryoDRGN, because there’re thousands of images with different poses to do </a:t>
            </a:r>
            <a:r>
              <a:rPr lang="en-US" altLang="zh-CN" sz="2400" b="1"/>
              <a:t>fourier space</a:t>
            </a:r>
            <a:r>
              <a:rPr lang="en-US" altLang="zh-CN" sz="2400"/>
              <a:t> reconstruction. 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1280795" y="4144645"/>
            <a:ext cx="9327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For ET, there’re only </a:t>
            </a:r>
            <a:r>
              <a:rPr lang="en-US" altLang="zh-CN" sz="2400" b="1"/>
              <a:t>sparse-view</a:t>
            </a:r>
            <a:r>
              <a:rPr lang="en-US" altLang="zh-CN" sz="2400"/>
              <a:t> images with </a:t>
            </a:r>
            <a:r>
              <a:rPr lang="en-US" altLang="zh-CN" sz="2400" b="1"/>
              <a:t>limited angle</a:t>
            </a:r>
            <a:r>
              <a:rPr lang="en-US" altLang="zh-CN" sz="2400"/>
              <a:t>,</a:t>
            </a:r>
            <a:r>
              <a:rPr lang="en-US" altLang="zh-CN" sz="2400" b="1"/>
              <a:t> </a:t>
            </a:r>
            <a:r>
              <a:rPr lang="en-US" altLang="zh-CN" sz="2400"/>
              <a:t>not suitable </a:t>
            </a:r>
            <a:r>
              <a:rPr lang="en-US" altLang="zh-CN" sz="2400"/>
              <a:t>in fourier space.</a:t>
            </a:r>
            <a:endParaRPr lang="en-US" altLang="zh-CN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workflow</a:t>
            </a:r>
            <a:endParaRPr lang="en-US" altLang="zh-CN" sz="2400" b="1"/>
          </a:p>
        </p:txBody>
      </p: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440055"/>
            <a:ext cx="6495415" cy="597852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310505" y="2738120"/>
            <a:ext cx="523240" cy="1612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</a:t>
            </a:r>
            <a:endParaRPr lang="en-US" altLang="zh-CN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1058545" y="1129030"/>
            <a:ext cx="986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Since both Cryo-ET and Cryo-EM have extremely low SNR, denoising is an important way to enhance data analysis quality with great potential.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1536065" y="3134360"/>
            <a:ext cx="91236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But denoise is challenging in Cryo-EM/ET: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very high noise level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no ground truth clean image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hard to find a prior noise model</a:t>
            </a:r>
            <a:endParaRPr lang="en-US" altLang="zh-CN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236470"/>
            <a:ext cx="11544300" cy="207645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35680" y="6443345"/>
            <a:ext cx="5978525" cy="365125"/>
          </a:xfrm>
        </p:spPr>
        <p:txBody>
          <a:bodyPr/>
          <a:p>
            <a:r>
              <a:rPr lang="zh-CN" altLang="en-US"/>
              <a:t>J. Lehtinen, J. Munkberg, J. Hasselgren, S. Laine, T. Kar_x0002_ras, M. Aittala, and T. Aila. Noise2Noise: Learning image</a:t>
            </a:r>
            <a:r>
              <a:rPr lang="en-US" altLang="zh-CN"/>
              <a:t> </a:t>
            </a:r>
            <a:r>
              <a:rPr lang="zh-CN" altLang="en-US"/>
              <a:t>restoration without clean data. In ICML, pages 2965–2974,2018.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theory</a:t>
            </a:r>
            <a:endParaRPr lang="en-US" altLang="zh-CN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233170" y="1055370"/>
                <a:ext cx="916114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457200"/>
                <a:r>
                  <a:rPr lang="zh-CN" altLang="en-US" sz="2400"/>
                  <a:t>Assume that we have a set of unreliable</a:t>
                </a:r>
                <a:r>
                  <a:rPr lang="en-US" altLang="zh-CN" sz="2400"/>
                  <a:t> </a:t>
                </a:r>
                <a:r>
                  <a:rPr lang="zh-CN" altLang="en-US" sz="2400"/>
                  <a:t>measurements</a:t>
                </a:r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/>
                  <a:t> of the room temperature</a:t>
                </a:r>
                <a:r>
                  <a:rPr lang="en-US" altLang="zh-CN" sz="2400"/>
                  <a:t>.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70" y="1055370"/>
                <a:ext cx="9161145" cy="8299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233170" y="2677795"/>
                <a:ext cx="916114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457200"/>
                <a:r>
                  <a:rPr lang="en-US" sz="2400"/>
                  <a:t>Then, to estimate the true temperature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𝑧</m:t>
                    </m:r>
                  </m:oMath>
                </a14:m>
                <a:r>
                  <a:rPr lang="en-US" sz="2400"/>
                  <a:t>, the function below is optimized:</a:t>
                </a:r>
                <a:endParaRPr lang="en-US" sz="24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70" y="2677795"/>
                <a:ext cx="9161145" cy="8299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0" y="3507740"/>
            <a:ext cx="2562225" cy="600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33170" y="4300220"/>
                <a:ext cx="9161145" cy="847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457200"/>
                <a:r>
                  <a:rPr lang="en-US" sz="2400"/>
                  <a:t>If loss function is L2 loss,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endParaRPr lang="en-US" sz="24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/>
                <a:r>
                  <a:rPr lang="en-US" sz="2400"/>
                  <a:t>If loss function is L1 loss,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en-US" sz="2400"/>
                  <a:t> median of observation.</a:t>
                </a:r>
                <a:endParaRPr lang="en-US" sz="24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70" y="4300220"/>
                <a:ext cx="9161145" cy="8470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theory</a:t>
            </a:r>
            <a:endParaRPr lang="en-US" altLang="zh-CN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333500" y="1014730"/>
                <a:ext cx="89528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/>
                  <a:t>For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400"/>
                  <a:t> with input-target pair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/>
                  <a:t>, the task is: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014730"/>
                <a:ext cx="895286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05" y="1751330"/>
            <a:ext cx="3324225" cy="647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3500" y="2932430"/>
            <a:ext cx="8952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full task can be decomposed to the same minimization problem at every training sample: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0" y="4063365"/>
            <a:ext cx="36385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workflow</a:t>
            </a:r>
            <a:endParaRPr lang="en-US" altLang="zh-CN" sz="2400" b="1"/>
          </a:p>
        </p:txBody>
      </p: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440055"/>
            <a:ext cx="6495415" cy="597852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2708910" y="1075055"/>
            <a:ext cx="523240" cy="1612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theory</a:t>
            </a:r>
            <a:endParaRPr lang="en-US" altLang="zh-CN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1394460" y="1223010"/>
            <a:ext cx="9616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The key of N2N: Training a neural network from low dimension to high dimension using L2 loss, the network is expected to output the average of all possible result.</a:t>
            </a:r>
            <a:endParaRPr lang="en-US" altLang="zh-CN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394460" y="3112135"/>
                <a:ext cx="9616440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457200"/>
                <a:r>
                  <a:rPr lang="en-US" altLang="zh-CN" sz="2400"/>
                  <a:t>For optimization target above, if we corrupt input-conditioned target distributions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/>
                  <a:t> with a zero-mean noise. The network is still supposed to learn that value.  </a:t>
                </a:r>
                <a:endParaRPr lang="en-US" altLang="zh-CN" sz="24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60" y="3112135"/>
                <a:ext cx="9616440" cy="11988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05" y="2617470"/>
            <a:ext cx="3638550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11015"/>
            <a:ext cx="3048000" cy="790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394460" y="5101590"/>
                <a:ext cx="961644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457200"/>
                <a:r>
                  <a:rPr lang="en-US" altLang="zh-CN" sz="2400"/>
                  <a:t>where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/>
                  <a:t> are now drawn from corrupted distribution, conditioned on clean target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r>
                  <a:rPr lang="en-US" altLang="zh-CN" sz="2400"/>
                  <a:t> such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}=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/>
                  <a:t>.</a:t>
                </a:r>
                <a:endParaRPr lang="en-US" altLang="zh-CN" sz="24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60" y="5101590"/>
                <a:ext cx="9616440" cy="8299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pipeline</a:t>
            </a:r>
            <a:endParaRPr lang="en-US" altLang="zh-CN" sz="2800" b="1"/>
          </a:p>
        </p:txBody>
      </p:sp>
      <p:sp>
        <p:nvSpPr>
          <p:cNvPr id="3" name="矩形 2"/>
          <p:cNvSpPr/>
          <p:nvPr/>
        </p:nvSpPr>
        <p:spPr>
          <a:xfrm>
            <a:off x="5033010" y="779145"/>
            <a:ext cx="2125980" cy="2018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465445" y="2859405"/>
                <a:ext cx="12611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445" y="2859405"/>
                <a:ext cx="126111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265045" y="1788795"/>
            <a:ext cx="2767330" cy="1935480"/>
            <a:chOff x="3567" y="2817"/>
            <a:chExt cx="4358" cy="3048"/>
          </a:xfrm>
        </p:grpSpPr>
        <p:cxnSp>
          <p:nvCxnSpPr>
            <p:cNvPr id="5" name="直接箭头连接符 4"/>
            <p:cNvCxnSpPr>
              <a:stCxn id="3" idx="1"/>
            </p:cNvCxnSpPr>
            <p:nvPr/>
          </p:nvCxnSpPr>
          <p:spPr>
            <a:xfrm flipH="1">
              <a:off x="3579" y="2817"/>
              <a:ext cx="4347" cy="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>
              <a:off x="3567" y="2823"/>
              <a:ext cx="11" cy="30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1205865" y="3724275"/>
            <a:ext cx="2125980" cy="2018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>
            <a:off x="7158990" y="1788795"/>
            <a:ext cx="2767330" cy="1935480"/>
            <a:chOff x="3567" y="2817"/>
            <a:chExt cx="4358" cy="3048"/>
          </a:xfrm>
        </p:grpSpPr>
        <p:cxnSp>
          <p:nvCxnSpPr>
            <p:cNvPr id="10" name="直接箭头连接符 9"/>
            <p:cNvCxnSpPr/>
            <p:nvPr/>
          </p:nvCxnSpPr>
          <p:spPr>
            <a:xfrm flipH="1">
              <a:off x="3579" y="2817"/>
              <a:ext cx="4347" cy="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3567" y="2823"/>
              <a:ext cx="11" cy="30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8859520" y="3724275"/>
            <a:ext cx="2125980" cy="2018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30705" y="1424305"/>
            <a:ext cx="301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corrupt with zero-mean noise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350760" y="1424305"/>
            <a:ext cx="301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corrupt with zero-mean noise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638300" y="5742940"/>
                <a:ext cx="12611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5742940"/>
                <a:ext cx="126111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9292590" y="5742940"/>
                <a:ext cx="12611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590" y="5742940"/>
                <a:ext cx="12611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梯形 16"/>
          <p:cNvSpPr/>
          <p:nvPr/>
        </p:nvSpPr>
        <p:spPr>
          <a:xfrm rot="5400000">
            <a:off x="3683635" y="4438015"/>
            <a:ext cx="898525" cy="59118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 rot="16200000">
            <a:off x="4454525" y="4438015"/>
            <a:ext cx="898525" cy="59118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137025" y="4606290"/>
            <a:ext cx="757555" cy="2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U-net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1" name="直接箭头连接符 20"/>
          <p:cNvCxnSpPr>
            <a:stCxn id="7" idx="3"/>
            <a:endCxn id="17" idx="2"/>
          </p:cNvCxnSpPr>
          <p:nvPr/>
        </p:nvCxnSpPr>
        <p:spPr>
          <a:xfrm>
            <a:off x="3331845" y="4733925"/>
            <a:ext cx="50546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194300" y="4733925"/>
            <a:ext cx="50546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699760" y="3724275"/>
            <a:ext cx="2125980" cy="2018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3" idx="3"/>
            <a:endCxn id="12" idx="1"/>
          </p:cNvCxnSpPr>
          <p:nvPr/>
        </p:nvCxnSpPr>
        <p:spPr>
          <a:xfrm>
            <a:off x="7825740" y="4733925"/>
            <a:ext cx="1033780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712075" y="4365625"/>
            <a:ext cx="126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132195" y="5742940"/>
            <a:ext cx="126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prediction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setup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990600"/>
            <a:ext cx="10809605" cy="3918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6185" y="5142230"/>
            <a:ext cx="10389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Case 1: 100 pairs, each pair 20 images(1 clean + 19 noisy), clean target supervised</a:t>
            </a:r>
            <a:endParaRPr lang="en-US" altLang="zh-CN" sz="2400"/>
          </a:p>
          <a:p>
            <a:r>
              <a:rPr lang="en-US" altLang="zh-CN" sz="2400">
                <a:sym typeface="+mn-ea"/>
              </a:rPr>
              <a:t>Case 2: 100 pairs, each pair 20 images(1 clean + 19 noisy), clean/noisy pairs N2N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Case 3: 1000 pairs, each pair 2 images(2 noisy), N2N</a:t>
            </a:r>
            <a:r>
              <a:rPr lang="en-US" altLang="zh-CN" sz="2400"/>
              <a:t> </a:t>
            </a:r>
            <a:endParaRPr lang="en-US" altLang="zh-CN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result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3220" y="216535"/>
            <a:ext cx="4869815" cy="6504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5625" y="2503805"/>
            <a:ext cx="3540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For input-conditioned noise, the L2 loss achieves better result.</a:t>
            </a:r>
            <a:endParaRPr lang="en-US" altLang="zh-CN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result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923290"/>
            <a:ext cx="11831320" cy="4298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44340" y="5727065"/>
                <a:ext cx="40640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=|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acc>
                        <m:acc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340" y="5727065"/>
                <a:ext cx="4064000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result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28370"/>
            <a:ext cx="11915140" cy="40868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656715" y="5429885"/>
                <a:ext cx="96139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)−</m:t>
                    </m:r>
                    <m:acc>
                      <m:acc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𝜀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zh-CN" sz="2400"/>
                  <a:t>, with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en-US" altLang="zh-CN" sz="2400"/>
                  <a:t> decrease from 2 to 0 during training</a:t>
                </a:r>
                <a:endParaRPr lang="en-US" altLang="zh-CN" sz="24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15" y="5429885"/>
                <a:ext cx="9613900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Denoise--N2N analysis</a:t>
            </a:r>
            <a:endParaRPr lang="en-US" altLang="zh-CN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877570" y="961390"/>
            <a:ext cx="10909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L2 loss, the expected difference between means from corrupted and clean target is: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432560"/>
            <a:ext cx="8743950" cy="3429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58875" y="4804410"/>
            <a:ext cx="99402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N2N has limits: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Need a big amount of </a:t>
            </a:r>
            <a:r>
              <a:rPr lang="en-US" altLang="zh-CN" sz="2400" b="1"/>
              <a:t>paired</a:t>
            </a:r>
            <a:r>
              <a:rPr lang="en-US" altLang="zh-CN" sz="2400"/>
              <a:t> noisy data (impossible in many scenario)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Need the noise to be zero-mean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High noise level will harm the performance</a:t>
            </a:r>
            <a:endParaRPr lang="en-US" altLang="zh-CN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3757930" y="6416675"/>
            <a:ext cx="5421630" cy="365125"/>
          </a:xfrm>
        </p:spPr>
        <p:txBody>
          <a:bodyPr/>
          <a:p>
            <a:r>
              <a:rPr lang="zh-CN" altLang="en-US"/>
              <a:t>Alexander Krull, Tim-Oliver Buchholz, and Florian Jug.</a:t>
            </a:r>
            <a:r>
              <a:rPr lang="en-US" altLang="zh-CN"/>
              <a:t> </a:t>
            </a:r>
            <a:r>
              <a:rPr lang="zh-CN" altLang="en-US"/>
              <a:t>Noise2void - learning denoising from single noisy images.</a:t>
            </a:r>
            <a:r>
              <a:rPr lang="en-US" altLang="zh-CN"/>
              <a:t> </a:t>
            </a:r>
            <a:r>
              <a:rPr lang="zh-CN" altLang="en-US"/>
              <a:t>In CVPR, June 2019.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52295"/>
            <a:ext cx="10058400" cy="3152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theory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225" y="1638300"/>
            <a:ext cx="6305550" cy="3581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505" y="5420995"/>
            <a:ext cx="4110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blind-spot receptive field</a:t>
            </a:r>
            <a:endParaRPr lang="en-US" altLang="zh-CN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theory</a:t>
            </a:r>
            <a:endParaRPr lang="en-US" altLang="zh-CN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1395095" y="4012565"/>
            <a:ext cx="8181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zh-CN" sz="2400"/>
              <a:t>In N2V, using blind-spot training means to optimize: 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935" y="4472940"/>
            <a:ext cx="4410075" cy="819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95095" y="5473700"/>
            <a:ext cx="8181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/>
            <a:r>
              <a:rPr lang="en-US" altLang="zh-CN" sz="2400"/>
              <a:t>which enables single image denoising. 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1395095" y="1704975"/>
            <a:ext cx="8181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zh-CN" sz="2400"/>
              <a:t>In N2N, if single noisy images are used instead of paired noisy images, the CNN network will finally only focus on the target pixel and ignore the pixels around. </a:t>
            </a: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 correction</a:t>
            </a:r>
            <a:endParaRPr lang="en-US" altLang="zh-CN" sz="2400" b="1"/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265" y="981075"/>
            <a:ext cx="7776845" cy="54184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setting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195" y="910590"/>
            <a:ext cx="6276975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result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738505"/>
            <a:ext cx="8056880" cy="57791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result (failure case)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6335"/>
            <a:ext cx="5960745" cy="390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45" y="1182370"/>
            <a:ext cx="6009005" cy="4009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4445" y="5481955"/>
            <a:ext cx="349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impulse point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7216140" y="5481955"/>
            <a:ext cx="349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structure noise</a:t>
            </a:r>
            <a:endParaRPr lang="en-US" altLang="zh-CN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Denoise--N2V vs N2N</a:t>
            </a:r>
            <a:endParaRPr lang="en-US" altLang="zh-CN" sz="2800" b="1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29435" y="1285875"/>
          <a:ext cx="8533765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N2N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N2V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paired noisy image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single noisy image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zero-mean noise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zero-mean noise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various types of noise model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only input-dependent noise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9435" y="4508500"/>
            <a:ext cx="6988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Fortunately, in cryo data, we have movie frames.</a:t>
            </a:r>
            <a:endParaRPr lang="en-US" altLang="zh-CN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064895"/>
            <a:ext cx="11391900" cy="4727575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68040" y="6452870"/>
            <a:ext cx="6346825" cy="365125"/>
          </a:xfrm>
        </p:spPr>
        <p:txBody>
          <a:bodyPr/>
          <a:p>
            <a:r>
              <a:rPr lang="zh-CN" altLang="en-US"/>
              <a:t>Bepler, T., Kelley, K., Noble, A.J. et al. Topaz-Denoise: general deep denoising models for cryoEM and cryoET. Nat Commun 11, 5208 (2020). https://doi.org/10.1038/s41467-020-18952-1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pipeline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945" y="1352550"/>
            <a:ext cx="9515475" cy="4152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37025" y="5655310"/>
            <a:ext cx="3916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N2N-based pipeline</a:t>
            </a:r>
            <a:endParaRPr lang="en-US" altLang="zh-CN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dataset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105" y="738505"/>
            <a:ext cx="701738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775" y="821690"/>
            <a:ext cx="7804785" cy="55829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738505"/>
            <a:ext cx="6750050" cy="5854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7879715" y="240982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L1 is slightly better than L2 in small model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7879715" y="42716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Full Unet with L2 loss and large dataset performs best.</a:t>
            </a:r>
            <a:endParaRPr lang="en-US" altLang="zh-CN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320" y="1328420"/>
            <a:ext cx="8848725" cy="4200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1858645" y="55289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raw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289675" y="55289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Topaz</a:t>
            </a:r>
            <a:endParaRPr lang="en-US" altLang="zh-CN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902970"/>
            <a:ext cx="9840595" cy="5483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 correction model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738505"/>
            <a:ext cx="5445125" cy="5866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0" y="4199255"/>
            <a:ext cx="6525260" cy="1506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710" y="2020570"/>
            <a:ext cx="5532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Topaz denoise improves interpretability and picking of difficult particle projections</a:t>
            </a:r>
            <a:endParaRPr lang="en-US" altLang="zh-CN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825" y="401955"/>
            <a:ext cx="3822065" cy="6314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7882890" y="156718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randomly select 1000 particles to reconstruct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7882890" y="4711065"/>
            <a:ext cx="4212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Topaz denoised particles are less reliable.</a:t>
            </a:r>
            <a:endParaRPr lang="en-US" altLang="zh-CN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20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0" y="87630"/>
            <a:ext cx="6538595" cy="6682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9650" y="3013710"/>
            <a:ext cx="4316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en-US" altLang="zh-CN" sz="2400"/>
              <a:t>Topaz denoise enhances SNR of short exposure micrographs.</a:t>
            </a:r>
            <a:endParaRPr lang="en-US" altLang="zh-CN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69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pipeline (3D)</a:t>
            </a:r>
            <a:endParaRPr lang="en-US" altLang="zh-CN" sz="2800" b="1"/>
          </a:p>
        </p:txBody>
      </p:sp>
      <p:sp>
        <p:nvSpPr>
          <p:cNvPr id="4" name="圆角矩形 3"/>
          <p:cNvSpPr/>
          <p:nvPr/>
        </p:nvSpPr>
        <p:spPr>
          <a:xfrm>
            <a:off x="95885" y="1042035"/>
            <a:ext cx="4410710" cy="528447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28U9)XW$46V54L2O_[N%43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333" t="30491" r="77601" b="20952"/>
          <a:stretch>
            <a:fillRect/>
          </a:stretch>
        </p:blipFill>
        <p:spPr>
          <a:xfrm>
            <a:off x="1501775" y="1178560"/>
            <a:ext cx="1598930" cy="183134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2"/>
          </p:cNvCxnSpPr>
          <p:nvPr/>
        </p:nvCxnSpPr>
        <p:spPr>
          <a:xfrm flipH="1">
            <a:off x="2297430" y="3009900"/>
            <a:ext cx="3810" cy="598805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$XV%DTN(4GV~O2OY2G]IT~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4291965"/>
            <a:ext cx="1462405" cy="1406525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grpSp>
        <p:nvGrpSpPr>
          <p:cNvPr id="44" name="组合 43"/>
          <p:cNvGrpSpPr/>
          <p:nvPr/>
        </p:nvGrpSpPr>
        <p:grpSpPr>
          <a:xfrm>
            <a:off x="4630420" y="1042035"/>
            <a:ext cx="7266940" cy="2828713"/>
            <a:chOff x="4420" y="1641"/>
            <a:chExt cx="14316" cy="7414"/>
          </a:xfrm>
        </p:grpSpPr>
        <p:sp>
          <p:nvSpPr>
            <p:cNvPr id="6" name="圆角矩形 5"/>
            <p:cNvSpPr/>
            <p:nvPr/>
          </p:nvSpPr>
          <p:spPr>
            <a:xfrm>
              <a:off x="4420" y="1641"/>
              <a:ext cx="14316" cy="7414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175" y="2690"/>
              <a:ext cx="6004" cy="5814"/>
              <a:chOff x="8216" y="3163"/>
              <a:chExt cx="4121" cy="3745"/>
            </a:xfrm>
          </p:grpSpPr>
          <p:sp>
            <p:nvSpPr>
              <p:cNvPr id="15" name="立方体 14"/>
              <p:cNvSpPr/>
              <p:nvPr/>
            </p:nvSpPr>
            <p:spPr>
              <a:xfrm>
                <a:off x="9686" y="3289"/>
                <a:ext cx="2651" cy="250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595" y="3969"/>
                <a:ext cx="2257" cy="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WBP odd reconstruction</a:t>
                </a:r>
                <a:endParaRPr lang="en-US" altLang="zh-CN"/>
              </a:p>
            </p:txBody>
          </p:sp>
          <p:pic>
            <p:nvPicPr>
              <p:cNvPr id="17" name="图片 16" descr="$XV%DTN(4GV~O2OY2G]IT~J"/>
              <p:cNvPicPr>
                <a:picLocks noChangeAspect="1"/>
              </p:cNvPicPr>
              <p:nvPr/>
            </p:nvPicPr>
            <p:blipFill>
              <a:blip r:embed="rId3"/>
              <a:srcRect l="-271" r="-271"/>
              <a:stretch>
                <a:fillRect/>
              </a:stretch>
            </p:blipFill>
            <p:spPr>
              <a:xfrm>
                <a:off x="9275" y="4957"/>
                <a:ext cx="1805" cy="195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scene3d>
                <a:camera prst="isometricOffAxis1Left">
                  <a:rot lat="1080000" lon="1200000" rev="0"/>
                </a:camera>
                <a:lightRig rig="threePt" dir="t"/>
              </a:scene3d>
            </p:spPr>
          </p:pic>
          <p:sp>
            <p:nvSpPr>
              <p:cNvPr id="18" name="平行四边形 17"/>
              <p:cNvSpPr/>
              <p:nvPr/>
            </p:nvSpPr>
            <p:spPr>
              <a:xfrm rot="16200000" flipV="1">
                <a:off x="7376" y="4002"/>
                <a:ext cx="2374" cy="695"/>
              </a:xfrm>
              <a:prstGeom prst="parallelogram">
                <a:avLst>
                  <a:gd name="adj" fmla="val 912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5400000">
                <a:off x="7601" y="5000"/>
                <a:ext cx="2374" cy="695"/>
              </a:xfrm>
              <a:prstGeom prst="parallelogram">
                <a:avLst>
                  <a:gd name="adj" fmla="val 912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7" name="直接箭头连接符 36"/>
            <p:cNvCxnSpPr/>
            <p:nvPr/>
          </p:nvCxnSpPr>
          <p:spPr>
            <a:xfrm>
              <a:off x="11243" y="5189"/>
              <a:ext cx="1761" cy="1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1179" y="4510"/>
              <a:ext cx="2636" cy="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3D U-net</a:t>
              </a:r>
              <a:endParaRPr lang="en-US" altLang="zh-CN" sz="1400"/>
            </a:p>
            <a:p>
              <a:endParaRPr lang="en-US" altLang="zh-CN" sz="1400"/>
            </a:p>
          </p:txBody>
        </p:sp>
      </p:grpSp>
      <p:pic>
        <p:nvPicPr>
          <p:cNvPr id="45" name="图片 44" descr="$XV%DTN(4GV~O2OY2G]IT~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4291965"/>
            <a:ext cx="1462405" cy="1406525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46" name="直接连接符 45"/>
          <p:cNvCxnSpPr/>
          <p:nvPr/>
        </p:nvCxnSpPr>
        <p:spPr>
          <a:xfrm flipH="1">
            <a:off x="1176655" y="3615055"/>
            <a:ext cx="111823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2294890" y="3611245"/>
            <a:ext cx="1167130" cy="38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4" idx="0"/>
          </p:cNvCxnSpPr>
          <p:nvPr/>
        </p:nvCxnSpPr>
        <p:spPr>
          <a:xfrm flipH="1" flipV="1">
            <a:off x="1176655" y="3604895"/>
            <a:ext cx="8890" cy="68707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3432175" y="3604895"/>
            <a:ext cx="8890" cy="68707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965960" y="3648710"/>
            <a:ext cx="68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split</a:t>
            </a:r>
            <a:endParaRPr lang="en-US" altLang="zh-CN"/>
          </a:p>
        </p:txBody>
      </p:sp>
      <p:sp>
        <p:nvSpPr>
          <p:cNvPr id="52" name="文本框 51"/>
          <p:cNvSpPr txBox="1"/>
          <p:nvPr/>
        </p:nvSpPr>
        <p:spPr>
          <a:xfrm>
            <a:off x="2229485" y="5841365"/>
            <a:ext cx="2413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even frames data</a:t>
            </a:r>
            <a:endParaRPr lang="en-US" altLang="zh-CN" sz="1600"/>
          </a:p>
        </p:txBody>
      </p:sp>
      <p:grpSp>
        <p:nvGrpSpPr>
          <p:cNvPr id="68" name="组合 67"/>
          <p:cNvGrpSpPr/>
          <p:nvPr/>
        </p:nvGrpSpPr>
        <p:grpSpPr>
          <a:xfrm>
            <a:off x="4643120" y="4043045"/>
            <a:ext cx="7266940" cy="2828713"/>
            <a:chOff x="4420" y="1641"/>
            <a:chExt cx="14316" cy="7414"/>
          </a:xfrm>
        </p:grpSpPr>
        <p:sp>
          <p:nvSpPr>
            <p:cNvPr id="69" name="圆角矩形 68"/>
            <p:cNvSpPr/>
            <p:nvPr/>
          </p:nvSpPr>
          <p:spPr>
            <a:xfrm>
              <a:off x="4420" y="1641"/>
              <a:ext cx="14316" cy="7414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175" y="2690"/>
              <a:ext cx="6004" cy="5814"/>
              <a:chOff x="8216" y="3163"/>
              <a:chExt cx="4121" cy="3745"/>
            </a:xfrm>
          </p:grpSpPr>
          <p:sp>
            <p:nvSpPr>
              <p:cNvPr id="71" name="立方体 70"/>
              <p:cNvSpPr/>
              <p:nvPr/>
            </p:nvSpPr>
            <p:spPr>
              <a:xfrm>
                <a:off x="9686" y="3289"/>
                <a:ext cx="2651" cy="2502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9617" y="3996"/>
                <a:ext cx="2257" cy="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WBP even reconstruction</a:t>
                </a:r>
                <a:r>
                  <a:rPr lang="en-US" altLang="zh-CN"/>
                  <a:t> </a:t>
                </a:r>
                <a:endParaRPr lang="en-US" altLang="zh-CN"/>
              </a:p>
            </p:txBody>
          </p:sp>
          <p:pic>
            <p:nvPicPr>
              <p:cNvPr id="73" name="图片 72" descr="$XV%DTN(4GV~O2OY2G]IT~J"/>
              <p:cNvPicPr>
                <a:picLocks noChangeAspect="1"/>
              </p:cNvPicPr>
              <p:nvPr/>
            </p:nvPicPr>
            <p:blipFill>
              <a:blip r:embed="rId3"/>
              <a:srcRect l="-271" r="-271"/>
              <a:stretch>
                <a:fillRect/>
              </a:stretch>
            </p:blipFill>
            <p:spPr>
              <a:xfrm>
                <a:off x="9275" y="4957"/>
                <a:ext cx="1805" cy="195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  <a:scene3d>
                <a:camera prst="isometricOffAxis1Left">
                  <a:rot lat="1080000" lon="1200000" rev="0"/>
                </a:camera>
                <a:lightRig rig="threePt" dir="t"/>
              </a:scene3d>
            </p:spPr>
          </p:pic>
          <p:sp>
            <p:nvSpPr>
              <p:cNvPr id="74" name="平行四边形 73"/>
              <p:cNvSpPr/>
              <p:nvPr/>
            </p:nvSpPr>
            <p:spPr>
              <a:xfrm rot="16200000" flipV="1">
                <a:off x="7376" y="4002"/>
                <a:ext cx="2374" cy="695"/>
              </a:xfrm>
              <a:prstGeom prst="parallelogram">
                <a:avLst>
                  <a:gd name="adj" fmla="val 912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平行四边形 74"/>
              <p:cNvSpPr/>
              <p:nvPr/>
            </p:nvSpPr>
            <p:spPr>
              <a:xfrm rot="5400000">
                <a:off x="7601" y="5000"/>
                <a:ext cx="2374" cy="695"/>
              </a:xfrm>
              <a:prstGeom prst="parallelogram">
                <a:avLst>
                  <a:gd name="adj" fmla="val 9122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6" name="直接箭头连接符 75"/>
            <p:cNvCxnSpPr/>
            <p:nvPr/>
          </p:nvCxnSpPr>
          <p:spPr>
            <a:xfrm>
              <a:off x="11205" y="4936"/>
              <a:ext cx="1761" cy="1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直接箭头连接符 1"/>
          <p:cNvCxnSpPr/>
          <p:nvPr/>
        </p:nvCxnSpPr>
        <p:spPr>
          <a:xfrm flipH="1">
            <a:off x="7725410" y="3006090"/>
            <a:ext cx="1502410" cy="150241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16570" y="3240405"/>
            <a:ext cx="81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061354" y="5041789"/>
            <a:ext cx="133805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3D U-net</a:t>
            </a:r>
            <a:endParaRPr lang="en-US" altLang="zh-CN" sz="1400"/>
          </a:p>
          <a:p>
            <a:endParaRPr lang="en-US" altLang="zh-CN" sz="1400"/>
          </a:p>
        </p:txBody>
      </p:sp>
      <p:sp>
        <p:nvSpPr>
          <p:cNvPr id="51" name="文本框 50"/>
          <p:cNvSpPr txBox="1"/>
          <p:nvPr/>
        </p:nvSpPr>
        <p:spPr>
          <a:xfrm>
            <a:off x="-26035" y="5841365"/>
            <a:ext cx="2413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odd frames data</a:t>
            </a:r>
            <a:endParaRPr lang="en-US" altLang="zh-CN" sz="1600"/>
          </a:p>
        </p:txBody>
      </p:sp>
      <p:sp>
        <p:nvSpPr>
          <p:cNvPr id="9" name="立方体 8"/>
          <p:cNvSpPr/>
          <p:nvPr/>
        </p:nvSpPr>
        <p:spPr>
          <a:xfrm>
            <a:off x="8981165" y="1516900"/>
            <a:ext cx="1960549" cy="1481995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denoised odd volume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8957035" y="4517910"/>
            <a:ext cx="1960549" cy="1481995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denoised even volume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7692390" y="2992755"/>
            <a:ext cx="1663065" cy="1542415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887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result (3D denoise)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738505"/>
            <a:ext cx="4632325" cy="5714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10" y="1199515"/>
            <a:ext cx="6755130" cy="490029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640" y="216535"/>
            <a:ext cx="5887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Denoise--Topaz limitation</a:t>
            </a:r>
            <a:endParaRPr lang="en-US" altLang="zh-CN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1361440" y="1461770"/>
            <a:ext cx="9469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Topaz denoise has several limitation: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requirement for large datasets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denoised images/volumes may have hallucinated signal which will harm the high frequency signal.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1360805" y="4039870"/>
            <a:ext cx="947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“</a:t>
            </a:r>
            <a:r>
              <a:rPr lang="zh-CN" altLang="en-US" sz="2400"/>
              <a:t>we recommend that Topaz-Denoise models be</a:t>
            </a:r>
            <a:r>
              <a:rPr lang="en-US" altLang="zh-CN" sz="2400"/>
              <a:t> </a:t>
            </a:r>
            <a:r>
              <a:rPr lang="zh-CN" altLang="en-US" sz="2400"/>
              <a:t>used to assist with visualization and object identification, then the</a:t>
            </a:r>
            <a:r>
              <a:rPr lang="en-US" altLang="zh-CN" sz="2400"/>
              <a:t> </a:t>
            </a:r>
            <a:r>
              <a:rPr lang="zh-CN" altLang="en-US" sz="2400"/>
              <a:t>objects of interest be extracted and processed from raw micrographs/tomograms.</a:t>
            </a:r>
            <a:r>
              <a:rPr lang="en-US" altLang="zh-CN" sz="2400"/>
              <a:t>”</a:t>
            </a:r>
            <a:endParaRPr lang="en-US" altLang="zh-CN"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145" y="895350"/>
            <a:ext cx="5162550" cy="600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640" y="216535"/>
            <a:ext cx="5887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Denoise--other AI application on ET</a:t>
            </a:r>
            <a:endParaRPr lang="en-US" alt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245"/>
            <a:ext cx="6240145" cy="1485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" y="2381250"/>
            <a:ext cx="5208270" cy="2596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5056505"/>
            <a:ext cx="3705225" cy="170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0" y="1235075"/>
            <a:ext cx="4324350" cy="5523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90160" y="5723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based on N2V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18860" y="4184015"/>
            <a:ext cx="227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based on N2N (noisier2noise)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609205" y="4462145"/>
            <a:ext cx="21145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0800000">
            <a:off x="4878705" y="5836285"/>
            <a:ext cx="21145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workflow</a:t>
            </a:r>
            <a:endParaRPr lang="en-US" altLang="zh-CN" sz="2400" b="1"/>
          </a:p>
        </p:txBody>
      </p: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440055"/>
            <a:ext cx="6495415" cy="597852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189855" y="3093720"/>
            <a:ext cx="523240" cy="1612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97180"/>
            <a:ext cx="335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198245"/>
            <a:ext cx="10687685" cy="488696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75685" y="6356350"/>
            <a:ext cx="6045835" cy="365125"/>
          </a:xfrm>
        </p:spPr>
        <p:txBody>
          <a:bodyPr/>
          <a:p>
            <a:r>
              <a:rPr lang="zh-CN" altLang="en-US"/>
              <a:t>Moebel, E., Martinez-Sanchez, A., Lamm, L. et al. Deep learning improves macromolecule identification in 3D cellular cryo-electron tomograms. Nat Methods 18, 1386–1394 (2021).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97180"/>
            <a:ext cx="335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6585" y="37465"/>
            <a:ext cx="5144770" cy="6783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240" y="1692275"/>
            <a:ext cx="6316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In Cryo-EM, 2D particle picking is essential for classification and reconstruction, particle are 2D images.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50240" y="3931285"/>
            <a:ext cx="6791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In Cryo-ET, particle is picked after reconstruction, particles are 3D volumes.</a:t>
            </a:r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平行四边形 10"/>
          <p:cNvSpPr/>
          <p:nvPr/>
        </p:nvSpPr>
        <p:spPr>
          <a:xfrm>
            <a:off x="1111885" y="502793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1111885" y="457200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111885" y="406463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1111885" y="362712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1310" y="235585"/>
            <a:ext cx="418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Motioncor2--global </a:t>
            </a:r>
            <a:r>
              <a:rPr lang="en-US" altLang="zh-CN" sz="2400" b="1"/>
              <a:t>correction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253490" y="1188720"/>
            <a:ext cx="9139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The global motion is corrected iteratively by calculating cross correlation of each sub-frame against the sum of all </a:t>
            </a:r>
            <a:r>
              <a:rPr lang="en-US" altLang="zh-CN" sz="2400" b="1"/>
              <a:t>other</a:t>
            </a:r>
            <a:r>
              <a:rPr lang="en-US" altLang="zh-CN" sz="2400"/>
              <a:t> sub-frames based upon the alignment of the previous iteration.</a:t>
            </a:r>
            <a:endParaRPr lang="en-US" altLang="zh-CN" sz="2400"/>
          </a:p>
        </p:txBody>
      </p:sp>
      <p:sp>
        <p:nvSpPr>
          <p:cNvPr id="7" name="平行四边形 6"/>
          <p:cNvSpPr/>
          <p:nvPr/>
        </p:nvSpPr>
        <p:spPr>
          <a:xfrm>
            <a:off x="1111885" y="310134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74825" y="335534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610360" y="388175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637665" y="438848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704975" y="489521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860550" y="532892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10500000">
            <a:off x="1863090" y="3451860"/>
            <a:ext cx="457835" cy="2066290"/>
          </a:xfrm>
          <a:prstGeom prst="arc">
            <a:avLst>
              <a:gd name="adj1" fmla="val 16446152"/>
              <a:gd name="adj2" fmla="val 5298289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平行四边形 30"/>
          <p:cNvSpPr/>
          <p:nvPr/>
        </p:nvSpPr>
        <p:spPr>
          <a:xfrm>
            <a:off x="4502785" y="502729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平行四边形 31"/>
          <p:cNvSpPr/>
          <p:nvPr/>
        </p:nvSpPr>
        <p:spPr>
          <a:xfrm>
            <a:off x="4502785" y="457136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>
            <a:off x="4502785" y="406400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4502785" y="362648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>
            <a:off x="4502785" y="310070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197475" y="335470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147310" y="388112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155565" y="438785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216525" y="489458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270500" y="532828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弧形 40"/>
          <p:cNvSpPr/>
          <p:nvPr/>
        </p:nvSpPr>
        <p:spPr>
          <a:xfrm rot="10500000">
            <a:off x="5419090" y="3443605"/>
            <a:ext cx="320675" cy="2708275"/>
          </a:xfrm>
          <a:prstGeom prst="arc">
            <a:avLst>
              <a:gd name="adj1" fmla="val 16939924"/>
              <a:gd name="adj2" fmla="val 5298289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>
            <a:off x="7907020" y="502666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平行四边形 42"/>
          <p:cNvSpPr/>
          <p:nvPr/>
        </p:nvSpPr>
        <p:spPr>
          <a:xfrm>
            <a:off x="7907020" y="457073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平行四边形 43"/>
          <p:cNvSpPr/>
          <p:nvPr/>
        </p:nvSpPr>
        <p:spPr>
          <a:xfrm>
            <a:off x="7907020" y="4063365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>
            <a:off x="7907020" y="362585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平行四边形 45"/>
          <p:cNvSpPr/>
          <p:nvPr/>
        </p:nvSpPr>
        <p:spPr>
          <a:xfrm>
            <a:off x="7907020" y="3100070"/>
            <a:ext cx="2139950" cy="756920"/>
          </a:xfrm>
          <a:prstGeom prst="parallelogram">
            <a:avLst>
              <a:gd name="adj" fmla="val 66578"/>
            </a:avLst>
          </a:prstGeom>
          <a:solidFill>
            <a:schemeClr val="bg2">
              <a:alpha val="51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569960" y="335407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564245" y="388048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569960" y="438721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564245" y="4893945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564245" y="5327650"/>
            <a:ext cx="448945" cy="24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8796655" y="3455670"/>
            <a:ext cx="0" cy="1978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右箭头 53"/>
          <p:cNvSpPr/>
          <p:nvPr/>
        </p:nvSpPr>
        <p:spPr>
          <a:xfrm>
            <a:off x="3498215" y="4311650"/>
            <a:ext cx="75819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6947535" y="4311015"/>
            <a:ext cx="75819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97180"/>
            <a:ext cx="335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3965" y="848995"/>
            <a:ext cx="7163435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97180"/>
            <a:ext cx="335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27430"/>
            <a:ext cx="10551795" cy="5291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3025" y="6318885"/>
            <a:ext cx="523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Both strategies have label noise problem</a:t>
            </a:r>
            <a:endParaRPr lang="en-US" altLang="zh-CN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97180"/>
            <a:ext cx="478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 result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1337945"/>
            <a:ext cx="11817350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910" y="1516380"/>
            <a:ext cx="3550920" cy="3964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297180"/>
            <a:ext cx="478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 result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1416685"/>
            <a:ext cx="7077075" cy="401447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1635" y="297180"/>
            <a:ext cx="478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cryo-ET particle picking result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185" y="885825"/>
            <a:ext cx="8722995" cy="5086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6179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Motioncor2--doming model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4205" y="1052830"/>
            <a:ext cx="6127115" cy="5165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8970" y="1542415"/>
            <a:ext cx="5153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When the electron beams hit the sample, sample will have a significant motion pendicular to the sample plane.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48970" y="3587750"/>
            <a:ext cx="5512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This motion is considered sperately at different local regions. Thus, frames are divided into patches after global correction.</a:t>
            </a:r>
            <a:endParaRPr lang="en-US" altLang="zh-CN" sz="24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56000" y="6436995"/>
            <a:ext cx="6012180" cy="365125"/>
          </a:xfrm>
        </p:spPr>
        <p:txBody>
          <a:bodyPr/>
          <a:p>
            <a:r>
              <a:rPr lang="zh-CN" altLang="en-US"/>
              <a:t>Zheng, S., Palovcak, E., Armache, JP. et al. MotionCor2: anisotropic correction of beam-induced motion for improved cryo-electron microscopy. Nat Methods 14, 331–332 (2017).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6179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Motioncor2--doming model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4205" y="1052830"/>
            <a:ext cx="6127115" cy="5165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8970" y="1542415"/>
            <a:ext cx="5153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In theory, the local motion is different on each pixel. So the patch should be small as possible. 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48970" y="3587750"/>
            <a:ext cx="5377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/>
              <a:t>But due to the extremely low SNR, motion will be corrected with low accuracy if patch is too small. </a:t>
            </a:r>
            <a:endParaRPr lang="en-US" altLang="zh-CN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1310" y="235585"/>
            <a:ext cx="5113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Motioncor2--doming model</a:t>
            </a:r>
            <a:endParaRPr lang="en-US" altLang="zh-CN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1239520"/>
            <a:ext cx="8789035" cy="4378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67370" y="4978400"/>
            <a:ext cx="3742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Benefits: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eliminate checkboard artifact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more complete motion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smooth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2570,&quot;width&quot;:14910}"/>
</p:tagLst>
</file>

<file path=ppt/tags/tag2.xml><?xml version="1.0" encoding="utf-8"?>
<p:tagLst xmlns:p="http://schemas.openxmlformats.org/presentationml/2006/main">
  <p:tag name="KSO_WM_UNIT_PLACING_PICTURE_USER_VIEWPORT" val="{&quot;height&quot;:12570,&quot;width&quot;:14910}"/>
</p:tagLst>
</file>

<file path=ppt/tags/tag3.xml><?xml version="1.0" encoding="utf-8"?>
<p:tagLst xmlns:p="http://schemas.openxmlformats.org/presentationml/2006/main">
  <p:tag name="KSO_WM_UNIT_PLACING_PICTURE_USER_VIEWPORT" val="{&quot;height&quot;:5685,&quot;width&quot;:16680}"/>
</p:tagLst>
</file>

<file path=ppt/tags/tag4.xml><?xml version="1.0" encoding="utf-8"?>
<p:tagLst xmlns:p="http://schemas.openxmlformats.org/presentationml/2006/main">
  <p:tag name="KSO_WM_UNIT_PLACING_PICTURE_USER_VIEWPORT" val="{&quot;height&quot;:7631,&quot;width&quot;:7739}"/>
</p:tagLst>
</file>

<file path=ppt/tags/tag5.xml><?xml version="1.0" encoding="utf-8"?>
<p:tagLst xmlns:p="http://schemas.openxmlformats.org/presentationml/2006/main">
  <p:tag name="KSO_WM_UNIT_TABLE_BEAUTIFY" val="smartTable{09bf8a9d-e00d-4100-9f5a-11b296c610b0}"/>
</p:tagLst>
</file>

<file path=ppt/tags/tag6.xml><?xml version="1.0" encoding="utf-8"?>
<p:tagLst xmlns:p="http://schemas.openxmlformats.org/presentationml/2006/main">
  <p:tag name="KSO_WM_UNIT_PLACING_PICTURE_USER_VIEWPORT" val="{&quot;height&quot;:6930,&quot;width&quot;:15420}"/>
</p:tagLst>
</file>

<file path=ppt/tags/tag7.xml><?xml version="1.0" encoding="utf-8"?>
<p:tagLst xmlns:p="http://schemas.openxmlformats.org/presentationml/2006/main">
  <p:tag name="KSO_WM_UNIT_PLACING_PICTURE_USER_VIEWPORT" val="{&quot;height&quot;:9585,&quot;width&quot;:12495}"/>
</p:tagLst>
</file>

<file path=ppt/tags/tag8.xml><?xml version="1.0" encoding="utf-8"?>
<p:tagLst xmlns:p="http://schemas.openxmlformats.org/presentationml/2006/main">
  <p:tag name="COMMONDATA" val="eyJoZGlkIjoiZWE0MmM3YzBjZDVjNTk1N2FmY2NiYmJmOThkOGQyMmQifQ=="/>
  <p:tag name="KSO_WPP_MARK_KEY" val="a55df066-e0c7-4731-8ba4-826867e3ed1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7623</Words>
  <Application>WPS 演示</Application>
  <PresentationFormat>宽屏</PresentationFormat>
  <Paragraphs>333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微软雅黑</vt:lpstr>
      <vt:lpstr>Arial Unicode MS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skrry</dc:creator>
  <cp:lastModifiedBy>Jerry</cp:lastModifiedBy>
  <cp:revision>294</cp:revision>
  <dcterms:created xsi:type="dcterms:W3CDTF">2022-10-21T10:12:00Z</dcterms:created>
  <dcterms:modified xsi:type="dcterms:W3CDTF">2022-10-26T11:39:09Z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EA538B4933B1488C8BFADF857D176BA8</vt:lpwstr>
  </property>
  <property fmtid="{D5CDD505-2E9C-101B-9397-08002B2CF9AE}" pid="3" name="KSOProductBuildVer">
    <vt:lpwstr>2052-11.1.0.12598</vt:lpwstr>
  </property>
</Properties>
</file>